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3" r:id="rId2"/>
    <p:sldId id="256" r:id="rId3"/>
    <p:sldId id="257" r:id="rId4"/>
    <p:sldId id="258" r:id="rId5"/>
    <p:sldId id="270" r:id="rId6"/>
    <p:sldId id="265" r:id="rId7"/>
    <p:sldId id="262" r:id="rId8"/>
    <p:sldId id="274" r:id="rId9"/>
    <p:sldId id="260" r:id="rId10"/>
    <p:sldId id="275" r:id="rId11"/>
    <p:sldId id="259" r:id="rId12"/>
    <p:sldId id="261" r:id="rId13"/>
    <p:sldId id="273" r:id="rId14"/>
    <p:sldId id="271" r:id="rId15"/>
    <p:sldId id="272" r:id="rId16"/>
    <p:sldId id="277" r:id="rId17"/>
    <p:sldId id="266" r:id="rId18"/>
    <p:sldId id="326" r:id="rId19"/>
  </p:sldIdLst>
  <p:sldSz cx="12192000" cy="6858000"/>
  <p:notesSz cx="6761163" cy="988218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574" autoAdjust="0"/>
    <p:restoredTop sz="94660"/>
  </p:normalViewPr>
  <p:slideViewPr>
    <p:cSldViewPr snapToGrid="0">
      <p:cViewPr varScale="1">
        <p:scale>
          <a:sx n="74" d="100"/>
          <a:sy n="74" d="100"/>
        </p:scale>
        <p:origin x="46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39.7093" units="1/cm"/>
          <inkml:channelProperty channel="Y" name="resolution" value="39.58763" units="1/cm"/>
          <inkml:channelProperty channel="T" name="resolution" value="1" units="1/dev"/>
        </inkml:channelProperties>
      </inkml:inkSource>
      <inkml:timestamp xml:id="ts0" timeString="2025-01-22T17:28:22.516"/>
    </inkml:context>
    <inkml:brush xml:id="br0">
      <inkml:brushProperty name="width" value="0.04667" units="cm"/>
      <inkml:brushProperty name="height" value="0.04667" units="cm"/>
      <inkml:brushProperty name="fitToCurve" value="1"/>
    </inkml:brush>
  </inkml:definitions>
  <inkml:traceGroup>
    <inkml:annotationXML>
      <emma:emma xmlns:emma="http://www.w3.org/2003/04/emma" version="1.0">
        <emma:interpretation id="{422AE8B6-AEDB-4C42-9A29-DE99F1A0C386}" emma:medium="tactile" emma:mode="ink">
          <msink:context xmlns:msink="http://schemas.microsoft.com/ink/2010/main" type="inkDrawing" rotatedBoundingBox="15577,5033 15646,15927 13435,15941 13365,5047" shapeName="None"/>
        </emma:interpretation>
      </emma:emma>
    </inkml:annotationXML>
    <inkml:trace contextRef="#ctx0" brushRef="#br0">84 0 0,'29'0'859,"-1"0"-812,-28 31-16,28-31-15,0 32 15,-28-1 31,28-31-30,-28 30-32,0 2 15,29-32 17,-29 31-32,28-31 46,0 32 1,-28-1-31,0 1 15,0-2 0,28-30-15,-28 31 15,28-31-31,0 32 16,-28-1 15,28-31-31,-28 32 16,29-32 15,-1 31-15,-28 0-1,28-31 1,-28 31 0,0 0-16,28-31 15,-28 32 1,28-32-1,-28 31-15,29 1 16,-29-2 0,28-30-16,-28 31 31,0 1-15,28-32-16,-28 31 15,28 1-15,1-1 47,-29 0-31,27-31-16,-27 31 15,0 0 17,28 1-17,-28-1-15,29-31 16,-29 32-16,28-32 31,-28 31-31,28 0 16,-28 0 15,0 0-31,0 1 47,28-32-47,-28 31 15,0 1 1,28-32-16,-28 30 16,29 1 15,-2 1-15,-27-1-1,0 1 1,29-1 15,-29 0-31,28 0 16,-28 0-1,29-31 1,-29 32 0,0-1-1,27 1 1,-27-2-1,0 2 17,0-1-17,0 0 1,28-31 0,-28 32-16,29-1 31,-29 0-16,0 0 17,28-31-32,-28 31 15,28 1 17,-28-1-17,0 1 1,0-1-1,0 0 32,28-31-47,-28 31 32,0 0-17,29-31-15,-29 32 31,28-32 1,-28 31-17,0 1 17,27-32-17,-27 30-15,0 2 31,0-1 16,0 0-15,0 1-17,0-1 63,0 0-31,0 0 1031,29-31-1062,-29 31 15,28-31 0,1 32 1,-29-1-1,27 1-15,-27-2 15,0 2 16,0-1-16,28-31-15,-28 31-1,0 1 16,29-32-15,-29 31 31,0 0-31,0 0 15,28-31-16,-28 32 1,0-1 31,28-31-31,-28 31-1,0 1 1,0-1 15,0 0 16,0 0-31,0 0-1,28 1 1,-28-1 15,0 1 0,0-2-31,29-30 16,-29 32-16,0-1 31,0 0-15,0 1-1,28-32 1,-28 31 0,27-31 15,-27 31-31,0 0 16,0 1-1,0-1 16,0 0 1,29 1-17,-29-2 1,0 2-16,28-1 47,-28 0-32,0 1-15,29-32 16,-29 31 0,0 0 15,0 0-15,0 1-16,0-1 31,27-31-16,-27 31-15,0 1 16,0-1 0,0 0 15,0 0-15,0 1-1,0-1 1,29-31-16,-29 31 31,0 1-15,0-2-1,28-30-15,-28 32 16,0-1 15,0 0-31,0 1 16,0-1-1,28-31 1,-28 31 0,0 0-1,0 1 1,0-1 0,0 0-1,0 1 1,0-2 15,0 2 0,0-1 16,0 1-31,0-1 656,0 0-657,0 0 32,0 0-16,0 1-15,0-1 15,0 0 16,0 1-31,0-1 15,0 0 0,0 0 16,0 1-31,0-1 15,0 0 0,0 1 16,0-2-31,0 2 15,0-1 0,0 1-15,0-1 0,0 0 15,0 0 0,0 0-15,0 1 15,0-1-15,0 0 15,0 1-16,0-2 1,0 2 0,0-1 31,0 1-32,0-1 16,0 0-15,0 0 15,0 0-15,0 1 0,0-1-1,0 1 32,0-1-31,0 0-1,0 0 1,0 0 15,0 1-15,0-1-1,0 0 1,0 1 15,0-2-15,0 2 0,0-1-1,0 1 16,0-1 1,0 0-1,0 0-15,0 0 15,0 1-16,0-1-15,0 1 16,0-1 31,0-1-47,0 2 16,0-1 15,0 1-16,0-1-15,-28-31 16,28 31 0,0 0 15,0 0-15,0 1 15,0-1-16,0 1 32,-28-32-15,28 31-32,0-1 15,0 2 16,-29-32-15,29 31 0,0 1 15,0-1 0,0 1-31,0-2 47,-27-30-47,27 31 16,0 1-16,0-1 15,-29-31 1,29 32 15,0-1-31,-28-31 16,28 31-16,0 0 15,0 0 17,0 1-17,-29-1 1,29 1 0,-27-32-1,27 31 673,-28-31-688,28 30 15,0 2 1,-29-1 0,29 1 15,0-1-31,0 1 15,0-2 17,0 1-17,-28-31 1,28 32-16,0-1 16,0 1-1,-28-32 1,28 31-1,0-1 1,-28-30 0,28 32-16,0-1 15,-29-31 1,29 32 0,0-1 15,0 1-16,0-2 17,-28 1-17,28 1 1,0-1 0,-27-31-16,27 32 31,-29-1-16,29 0 1,-28 0 0,28 0 15,0 1-15,-29-1-1,29 1 1,-27-32-1,27 31 1,0-1-16,-28-30 16,28 32-1,0-1 1,-29-31-16,29 32 16,0-1-1,0 1 1,-28-32-1,28 30 1,-28-30-16,28 31 16,-28 1-1,28-1 1,-29 1 0,29-1 30,0 0-14,-28 0-17,1 0 17,-2-31-1,29 32-16,0-1 17,-28-31-32,28 32 15,0-2 17,0 1 14,-29-31-30,29 32 0,-27-1 15,27 1 0,-29-32-15,29 31 31,0 0-16,-28-31-31,28 31 16,0 0 15,0 1 578,0-1-578,-28-31-31,28 32 16,-28-32 0,0 0-1,28 31 1,-29-31 0,29 31-1,-28 0 1,1 0 15,-2-31-15,1 32-1,28-1 17,-28 1-1,0-2-16,-1-30 17,29 31-1,-28-31-15,28 32 30,0-1-14,-28-31-1,28 32 0,-28-32-15,28 31 15,-28-31-15,28 31 31,0 0-1,-29-31-30,29 31 15,-28-31 16,0 0 0,28 32-31,-28-32 15,28 31-15,0 1 46,-28-2-31,0-30-15,0 0 15,-1 0-15,29 32 15,-28-1 0,0 0-15,0-31 15,28 32-31,-28-32 16,28 31 15,-29-31-15,29 31-1,-28-31 1,0 0 0,28 31 15,-28-31-31</inkml:trace>
  </inkml:traceGroup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88320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9124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47210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942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98998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17375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86233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33876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2619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236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8772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9234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89595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4879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759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0085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DFF44-A03B-4785-B647-569F67AA3AFF}" type="datetimeFigureOut">
              <a:rPr lang="ru-RU" smtClean="0"/>
              <a:t>06.03.2025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1D18B76-460F-442E-A9E1-15AE38C70D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9107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045804" y="476673"/>
            <a:ext cx="82266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Региональный практико-ориентированный форум команд педагогов-наставников и наставляемых «Вершина к вершинам»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992914" y="1307669"/>
            <a:ext cx="52795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Изображение выглядит как логотип, круг&#10;&#10;Автоматически созданное описание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829" y="1930400"/>
            <a:ext cx="4615543" cy="41960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Овал 2"/>
          <p:cNvSpPr/>
          <p:nvPr/>
        </p:nvSpPr>
        <p:spPr>
          <a:xfrm>
            <a:off x="5690285" y="2138666"/>
            <a:ext cx="5759450" cy="435000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Команда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404075" y="2320246"/>
            <a:ext cx="392877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Команда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«Компас»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 3 г. Чадана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Дзун-Хемчикского кожууна</a:t>
            </a:r>
          </a:p>
        </p:txBody>
      </p:sp>
    </p:spTree>
    <p:extLst>
      <p:ext uri="{BB962C8B-B14F-4D97-AF65-F5344CB8AC3E}">
        <p14:creationId xmlns:p14="http://schemas.microsoft.com/office/powerpoint/2010/main" val="2160181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71936C-40FA-3947-ABFD-CEEEE7835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>
            <a:extLst>
              <a:ext uri="{FF2B5EF4-FFF2-40B4-BE49-F238E27FC236}">
                <a16:creationId xmlns:a16="http://schemas.microsoft.com/office/drawing/2014/main" id="{BA0A1BD4-79BC-A585-39C5-28730BB626D5}"/>
              </a:ext>
            </a:extLst>
          </p:cNvPr>
          <p:cNvSpPr/>
          <p:nvPr/>
        </p:nvSpPr>
        <p:spPr>
          <a:xfrm>
            <a:off x="4026344" y="1881286"/>
            <a:ext cx="3025149" cy="2667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dirty="0"/>
          </a:p>
        </p:txBody>
      </p:sp>
      <p:sp>
        <p:nvSpPr>
          <p:cNvPr id="4" name="Овальная выноска 3">
            <a:extLst>
              <a:ext uri="{FF2B5EF4-FFF2-40B4-BE49-F238E27FC236}">
                <a16:creationId xmlns:a16="http://schemas.microsoft.com/office/drawing/2014/main" id="{D1EF13F4-BF12-6E79-97F6-7EF00D51986F}"/>
              </a:ext>
            </a:extLst>
          </p:cNvPr>
          <p:cNvSpPr/>
          <p:nvPr/>
        </p:nvSpPr>
        <p:spPr>
          <a:xfrm rot="3888223">
            <a:off x="7781121" y="2214177"/>
            <a:ext cx="2552675" cy="2429645"/>
          </a:xfrm>
          <a:prstGeom prst="wedgeEllipseCallout">
            <a:avLst>
              <a:gd name="adj1" fmla="val -28245"/>
              <a:gd name="adj2" fmla="val 49703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ьная выноска 6">
            <a:extLst>
              <a:ext uri="{FF2B5EF4-FFF2-40B4-BE49-F238E27FC236}">
                <a16:creationId xmlns:a16="http://schemas.microsoft.com/office/drawing/2014/main" id="{C63EED50-DAF7-BE6B-1494-4F23C708FA4C}"/>
              </a:ext>
            </a:extLst>
          </p:cNvPr>
          <p:cNvSpPr/>
          <p:nvPr/>
        </p:nvSpPr>
        <p:spPr>
          <a:xfrm rot="16200000">
            <a:off x="1161573" y="2122004"/>
            <a:ext cx="2221706" cy="2630858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>
            <a:extLst>
              <a:ext uri="{FF2B5EF4-FFF2-40B4-BE49-F238E27FC236}">
                <a16:creationId xmlns:a16="http://schemas.microsoft.com/office/drawing/2014/main" id="{8B69CF3D-A92A-DCFC-C8E9-DACD13944048}"/>
              </a:ext>
            </a:extLst>
          </p:cNvPr>
          <p:cNvSpPr/>
          <p:nvPr/>
        </p:nvSpPr>
        <p:spPr>
          <a:xfrm rot="6305930">
            <a:off x="6404252" y="4448525"/>
            <a:ext cx="2505075" cy="2457451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>
            <a:extLst>
              <a:ext uri="{FF2B5EF4-FFF2-40B4-BE49-F238E27FC236}">
                <a16:creationId xmlns:a16="http://schemas.microsoft.com/office/drawing/2014/main" id="{BD72564C-03B8-AB77-ED94-6A45543953A3}"/>
              </a:ext>
            </a:extLst>
          </p:cNvPr>
          <p:cNvSpPr/>
          <p:nvPr/>
        </p:nvSpPr>
        <p:spPr>
          <a:xfrm rot="12803812">
            <a:off x="1694268" y="4244653"/>
            <a:ext cx="2717286" cy="2426805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0C4192D-BC6E-0931-3154-C6B24D53F38F}"/>
              </a:ext>
            </a:extLst>
          </p:cNvPr>
          <p:cNvSpPr txBox="1"/>
          <p:nvPr/>
        </p:nvSpPr>
        <p:spPr>
          <a:xfrm>
            <a:off x="518508" y="132099"/>
            <a:ext cx="111549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  <a:r>
              <a:rPr lang="ru-RU" sz="2800" b="1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— это графический приём систематизации знаний в виде «грозди» или «пучка» взаимосвязанных фактов</a:t>
            </a:r>
            <a:r>
              <a:rPr lang="ru-RU" sz="28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Он способствует систематизации и обобщению учебного материала, служит наглядной схемой-подспорьем для учащегося.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F794386-DCEC-77CF-B49D-33E4EB84333A}"/>
              </a:ext>
            </a:extLst>
          </p:cNvPr>
          <p:cNvSpPr txBox="1"/>
          <p:nvPr/>
        </p:nvSpPr>
        <p:spPr>
          <a:xfrm>
            <a:off x="2609850" y="99060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08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75" y="386054"/>
            <a:ext cx="8988425" cy="503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79914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454818"/>
            <a:ext cx="7775575" cy="5831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5990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09476" y="266700"/>
            <a:ext cx="8596668" cy="846139"/>
          </a:xfrm>
        </p:spPr>
        <p:txBody>
          <a:bodyPr/>
          <a:lstStyle/>
          <a:p>
            <a:r>
              <a:rPr lang="ru-RU" dirty="0"/>
              <a:t>Прием «</a:t>
            </a:r>
            <a:r>
              <a:rPr lang="ru-RU" dirty="0" err="1"/>
              <a:t>Кроссенс</a:t>
            </a:r>
            <a:r>
              <a:rPr lang="ru-RU" dirty="0"/>
              <a:t>»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933450"/>
            <a:ext cx="7899400" cy="5924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35765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FDD2B5-4416-396D-0AF5-06ADBC0FAB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54989" y="16015"/>
            <a:ext cx="9144000" cy="1327539"/>
          </a:xfrm>
        </p:spPr>
        <p:txBody>
          <a:bodyPr>
            <a:normAutofit/>
          </a:bodyPr>
          <a:lstStyle/>
          <a:p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</a:t>
            </a:r>
            <a:r>
              <a:rPr lang="ru-RU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Фишбон</a:t>
            </a:r>
            <a:r>
              <a:rPr lang="ru-RU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831E2-790A-7298-E985-AF75022C3135}"/>
              </a:ext>
            </a:extLst>
          </p:cNvPr>
          <p:cNvSpPr txBox="1"/>
          <p:nvPr/>
        </p:nvSpPr>
        <p:spPr>
          <a:xfrm>
            <a:off x="707365" y="1551674"/>
            <a:ext cx="10860658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8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Одним из методических приемов, который можно использовать в группах, является прием «</a:t>
            </a:r>
            <a:r>
              <a:rPr lang="ru-RU" sz="2800" b="0" i="1" dirty="0" err="1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Фишбон</a:t>
            </a:r>
            <a:r>
              <a:rPr lang="ru-RU" sz="2800" b="0" i="1" dirty="0">
                <a:solidFill>
                  <a:srgbClr val="000000"/>
                </a:solidFill>
                <a:effectLst/>
                <a:latin typeface="Georgia" panose="02040502050405020303" pitchFamily="18" charset="0"/>
              </a:rPr>
              <a:t>». Дословно он переводится с английского как «Рыбная кость» или «Скелет рыбы» и направлен на развитие критического мышления учащихся в наглядно-содержательной форме. Суть данного методического приема — установление причинно-следственных взаимосвязей между объектом анализа и влияющими на него факторами, совершение обоснованного выбора. 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92301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14C7B7-2612-5503-C8F1-B021149D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Проблема: </a:t>
            </a:r>
            <a:br>
              <a:rPr lang="ru-RU" dirty="0"/>
            </a:br>
            <a:r>
              <a:rPr lang="ru-RU" dirty="0"/>
              <a:t>«Технология критического мышления»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6EBB806C-1838-892C-AA9F-16175E57FB0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143" y="1991519"/>
            <a:ext cx="11125199" cy="450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34466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88C4A8-1267-86A0-CFB8-DBC84B8F31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3142BD77-F822-23B9-6FEF-DB2BED6179BC}"/>
              </a:ext>
            </a:extLst>
          </p:cNvPr>
          <p:cNvSpPr/>
          <p:nvPr/>
        </p:nvSpPr>
        <p:spPr>
          <a:xfrm>
            <a:off x="522059" y="1337095"/>
            <a:ext cx="9199912" cy="5374256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Заголовок 2">
            <a:extLst>
              <a:ext uri="{FF2B5EF4-FFF2-40B4-BE49-F238E27FC236}">
                <a16:creationId xmlns:a16="http://schemas.microsoft.com/office/drawing/2014/main" id="{BF90FE59-146A-2421-E628-6B2EFF2D1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001" y="376687"/>
            <a:ext cx="8596668" cy="1063925"/>
          </a:xfrm>
        </p:spPr>
        <p:txBody>
          <a:bodyPr/>
          <a:lstStyle/>
          <a:p>
            <a:pPr algn="ctr"/>
            <a:r>
              <a:rPr lang="ru-RU" dirty="0"/>
              <a:t>Рефлексия</a:t>
            </a:r>
          </a:p>
        </p:txBody>
      </p:sp>
    </p:spTree>
    <p:extLst>
      <p:ext uri="{BB962C8B-B14F-4D97-AF65-F5344CB8AC3E}">
        <p14:creationId xmlns:p14="http://schemas.microsoft.com/office/powerpoint/2010/main" val="4071128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0"/>
            <a:ext cx="8892480" cy="11430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Открытые уроки молодых педагогов</a:t>
            </a:r>
          </a:p>
        </p:txBody>
      </p:sp>
      <p:pic>
        <p:nvPicPr>
          <p:cNvPr id="3075" name="Picture 3" descr="C:\Users\Директор\Desktop\Портфолио  21\Конкурс директор\визитка\откр ур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584" y="1178750"/>
            <a:ext cx="3312368" cy="2484276"/>
          </a:xfrm>
          <a:prstGeom prst="rect">
            <a:avLst/>
          </a:prstGeom>
          <a:noFill/>
        </p:spPr>
      </p:pic>
      <p:pic>
        <p:nvPicPr>
          <p:cNvPr id="1026" name="Picture 2" descr="C:\Users\Пользователь\Desktop\IMG_20250304_201132_9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9027" y="1214754"/>
            <a:ext cx="3216357" cy="2412268"/>
          </a:xfrm>
          <a:prstGeom prst="rect">
            <a:avLst/>
          </a:prstGeom>
          <a:noFill/>
        </p:spPr>
      </p:pic>
      <p:pic>
        <p:nvPicPr>
          <p:cNvPr id="1027" name="Picture 3" descr="C:\Users\Пользователь\AppData\Local\Temp\Rar$DIa5216.5938\10000083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5560" y="3717032"/>
            <a:ext cx="3563888" cy="2672916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Чейнешк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09263" y="3737056"/>
            <a:ext cx="3515882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91544" y="0"/>
            <a:ext cx="8229600" cy="866048"/>
          </a:xfrm>
        </p:spPr>
        <p:txBody>
          <a:bodyPr/>
          <a:lstStyle/>
          <a:p>
            <a:pPr algn="ctr"/>
            <a:r>
              <a:rPr lang="ru-RU" dirty="0"/>
              <a:t>Грамоты наставляемых</a:t>
            </a:r>
          </a:p>
        </p:txBody>
      </p:sp>
      <p:pic>
        <p:nvPicPr>
          <p:cNvPr id="2050" name="Picture 2" descr="C:\Users\Директор\Desktop\Наставник СЛО\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945190"/>
            <a:ext cx="1985472" cy="2729170"/>
          </a:xfrm>
          <a:prstGeom prst="rect">
            <a:avLst/>
          </a:prstGeom>
          <a:noFill/>
        </p:spPr>
      </p:pic>
      <p:pic>
        <p:nvPicPr>
          <p:cNvPr id="5" name="Picture 2" descr="C:\Users\Директор\Desktop\Наставник СЛО\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63752" y="1052736"/>
            <a:ext cx="2016224" cy="2837648"/>
          </a:xfrm>
          <a:prstGeom prst="rect">
            <a:avLst/>
          </a:prstGeom>
          <a:noFill/>
        </p:spPr>
      </p:pic>
      <p:pic>
        <p:nvPicPr>
          <p:cNvPr id="2052" name="Picture 4" descr="https://nsportal.ru/sites/default/files/portfolio_photos/2023/02/25/eb74a6dc-6074-4ab4-ae8e-43512d5ebc74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72264" y="1010064"/>
            <a:ext cx="1872208" cy="2808312"/>
          </a:xfrm>
          <a:prstGeom prst="rect">
            <a:avLst/>
          </a:prstGeom>
          <a:noFill/>
        </p:spPr>
      </p:pic>
      <p:pic>
        <p:nvPicPr>
          <p:cNvPr id="3" name="Picture 2" descr="C:\Users\Директор\Pictures\23 декабрь\IMG_042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68008" y="1010064"/>
            <a:ext cx="2160240" cy="288032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 t="22938" r="1671" b="14898"/>
          <a:stretch>
            <a:fillRect/>
          </a:stretch>
        </p:blipFill>
        <p:spPr bwMode="auto">
          <a:xfrm>
            <a:off x="1775520" y="3501008"/>
            <a:ext cx="194421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096000" y="3573016"/>
            <a:ext cx="2016224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8" cstate="print">
            <a:lum bright="20000"/>
          </a:blip>
          <a:srcRect t="14546" r="209" b="23663"/>
          <a:stretch>
            <a:fillRect/>
          </a:stretch>
        </p:blipFill>
        <p:spPr bwMode="auto">
          <a:xfrm>
            <a:off x="8112224" y="3573016"/>
            <a:ext cx="2088232" cy="2916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9" cstate="print">
            <a:lum bright="10000"/>
          </a:blip>
          <a:srcRect l="6523" t="14951" r="2900" b="26182"/>
          <a:stretch>
            <a:fillRect/>
          </a:stretch>
        </p:blipFill>
        <p:spPr bwMode="auto">
          <a:xfrm>
            <a:off x="4007768" y="3573016"/>
            <a:ext cx="2016224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кругленный прямоугольник 4"/>
          <p:cNvSpPr/>
          <p:nvPr/>
        </p:nvSpPr>
        <p:spPr>
          <a:xfrm>
            <a:off x="983673" y="554181"/>
            <a:ext cx="4461163" cy="6082146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6330" y="717269"/>
            <a:ext cx="4135848" cy="575597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кругленный прямоугольник 6"/>
          <p:cNvSpPr/>
          <p:nvPr/>
        </p:nvSpPr>
        <p:spPr>
          <a:xfrm>
            <a:off x="7112578" y="672539"/>
            <a:ext cx="3810000" cy="4724400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«Шторм»</a:t>
            </a:r>
          </a:p>
          <a:p>
            <a:pPr algn="ctr"/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И. К. Айвазовский</a:t>
            </a:r>
          </a:p>
        </p:txBody>
      </p:sp>
    </p:spTree>
    <p:extLst>
      <p:ext uri="{BB962C8B-B14F-4D97-AF65-F5344CB8AC3E}">
        <p14:creationId xmlns:p14="http://schemas.microsoft.com/office/powerpoint/2010/main" val="732131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126" y="962890"/>
            <a:ext cx="5306291" cy="4980710"/>
          </a:xfrm>
          <a:prstGeom prst="roundRect">
            <a:avLst>
              <a:gd name="adj" fmla="val 16667"/>
            </a:avLst>
          </a:prstGeom>
          <a:ln w="76200">
            <a:solidFill>
              <a:schemeClr val="accent2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6428509" y="1801091"/>
            <a:ext cx="4036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389287" y="810490"/>
            <a:ext cx="3352800" cy="4980709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«Мишки в лесу»</a:t>
            </a:r>
          </a:p>
          <a:p>
            <a:pPr algn="ctr"/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Шишкин И.И.</a:t>
            </a:r>
          </a:p>
        </p:txBody>
      </p:sp>
    </p:spTree>
    <p:extLst>
      <p:ext uri="{BB962C8B-B14F-4D97-AF65-F5344CB8AC3E}">
        <p14:creationId xmlns:p14="http://schemas.microsoft.com/office/powerpoint/2010/main" val="3915814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066800" y="429491"/>
            <a:ext cx="8257309" cy="5929745"/>
          </a:xfrm>
          <a:prstGeom prst="roundRect">
            <a:avLst/>
          </a:prstGeom>
          <a:ln w="76200"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4861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3812416" y="2012156"/>
            <a:ext cx="3668426" cy="2667000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dirty="0"/>
              <a:t>Молодой </a:t>
            </a:r>
          </a:p>
          <a:p>
            <a:pPr algn="ctr"/>
            <a:r>
              <a:rPr lang="ru-RU" sz="4400" dirty="0"/>
              <a:t>педагог</a:t>
            </a:r>
          </a:p>
        </p:txBody>
      </p:sp>
      <p:sp>
        <p:nvSpPr>
          <p:cNvPr id="4" name="Овальная выноска 3"/>
          <p:cNvSpPr/>
          <p:nvPr/>
        </p:nvSpPr>
        <p:spPr>
          <a:xfrm rot="3888223">
            <a:off x="8117584" y="1751867"/>
            <a:ext cx="2552675" cy="2604785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ьная выноска 5"/>
          <p:cNvSpPr/>
          <p:nvPr/>
        </p:nvSpPr>
        <p:spPr>
          <a:xfrm rot="16975179">
            <a:off x="2128706" y="-45069"/>
            <a:ext cx="2242401" cy="2593724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7" name="Овальная выноска 6"/>
          <p:cNvSpPr/>
          <p:nvPr/>
        </p:nvSpPr>
        <p:spPr>
          <a:xfrm rot="16200000">
            <a:off x="979724" y="2066984"/>
            <a:ext cx="2221706" cy="2630858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ьная выноска 7"/>
          <p:cNvSpPr/>
          <p:nvPr/>
        </p:nvSpPr>
        <p:spPr>
          <a:xfrm rot="6305930">
            <a:off x="6628810" y="4396998"/>
            <a:ext cx="2505075" cy="2457451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ьная выноска 8"/>
          <p:cNvSpPr/>
          <p:nvPr/>
        </p:nvSpPr>
        <p:spPr>
          <a:xfrm rot="12803812">
            <a:off x="1872307" y="4391027"/>
            <a:ext cx="2717286" cy="2426805"/>
          </a:xfrm>
          <a:prstGeom prst="wedgeEllipseCallou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5033151" y="400050"/>
            <a:ext cx="3177399" cy="9448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Кластер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37403" y="3200400"/>
            <a:ext cx="22963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Пустота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65537" y="5346408"/>
            <a:ext cx="27990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Неуверенность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19900" y="5236130"/>
            <a:ext cx="24696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Отсутствие</a:t>
            </a:r>
          </a:p>
          <a:p>
            <a:r>
              <a:rPr lang="ru-RU" sz="2800" dirty="0"/>
              <a:t>мотивации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8210550" y="2634568"/>
            <a:ext cx="23050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Отсутствие </a:t>
            </a:r>
          </a:p>
          <a:p>
            <a:r>
              <a:rPr lang="ru-RU" sz="2800" dirty="0"/>
              <a:t>энтузиазма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609850" y="990600"/>
            <a:ext cx="15621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Страх </a:t>
            </a:r>
          </a:p>
        </p:txBody>
      </p:sp>
    </p:spTree>
    <p:extLst>
      <p:ext uri="{BB962C8B-B14F-4D97-AF65-F5344CB8AC3E}">
        <p14:creationId xmlns:p14="http://schemas.microsoft.com/office/powerpoint/2010/main" val="7024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277281" y="1137566"/>
            <a:ext cx="5281864" cy="5292757"/>
          </a:xfrm>
          <a:prstGeom prst="ellipse">
            <a:avLst/>
          </a:prstGeom>
          <a:solidFill>
            <a:schemeClr val="bg2"/>
          </a:solidFill>
          <a:ln w="381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Обеспечить поддержку,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-Создать позитивную и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стимулирующую среду              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-Дать возможность 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профессионального</a:t>
            </a:r>
          </a:p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</a:t>
            </a:r>
          </a:p>
        </p:txBody>
      </p:sp>
      <p:sp>
        <p:nvSpPr>
          <p:cNvPr id="3" name="Овал 2"/>
          <p:cNvSpPr/>
          <p:nvPr/>
        </p:nvSpPr>
        <p:spPr>
          <a:xfrm>
            <a:off x="4692966" y="1083993"/>
            <a:ext cx="5173579" cy="5149515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Самообразование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 к работе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жизни</a:t>
            </a:r>
          </a:p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школы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384" y="670341"/>
            <a:ext cx="3754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Наставник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17" name="Рукописный ввод 16"/>
              <p14:cNvContentPartPr/>
              <p14:nvPr/>
            </p14:nvContentPartPr>
            <p14:xfrm>
              <a:off x="4838700" y="2000250"/>
              <a:ext cx="662420" cy="3669644"/>
            </p14:xfrm>
          </p:contentPart>
        </mc:Choice>
        <mc:Fallback xmlns="">
          <p:pic>
            <p:nvPicPr>
              <p:cNvPr id="17" name="Рукописный ввод 16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830420" y="1991970"/>
                <a:ext cx="678981" cy="3686203"/>
              </a:xfrm>
              <a:prstGeom prst="rect">
                <a:avLst/>
              </a:prstGeom>
            </p:spPr>
          </p:pic>
        </mc:Fallback>
      </mc:AlternateContent>
      <p:sp>
        <p:nvSpPr>
          <p:cNvPr id="18" name="TextBox 17"/>
          <p:cNvSpPr txBox="1"/>
          <p:nvPr/>
        </p:nvSpPr>
        <p:spPr>
          <a:xfrm>
            <a:off x="5912427" y="499218"/>
            <a:ext cx="27346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Наставляемый</a:t>
            </a:r>
          </a:p>
        </p:txBody>
      </p:sp>
      <p:sp>
        <p:nvSpPr>
          <p:cNvPr id="19" name="TextBox 18"/>
          <p:cNvSpPr txBox="1"/>
          <p:nvPr/>
        </p:nvSpPr>
        <p:spPr>
          <a:xfrm flipH="1">
            <a:off x="4838700" y="2630292"/>
            <a:ext cx="551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</a:p>
        </p:txBody>
      </p:sp>
    </p:spTree>
    <p:extLst>
      <p:ext uri="{BB962C8B-B14F-4D97-AF65-F5344CB8AC3E}">
        <p14:creationId xmlns:p14="http://schemas.microsoft.com/office/powerpoint/2010/main" val="3287312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96516" y="-114382"/>
            <a:ext cx="7766936" cy="1646302"/>
          </a:xfrm>
        </p:spPr>
        <p:txBody>
          <a:bodyPr/>
          <a:lstStyle/>
          <a:p>
            <a:r>
              <a:rPr lang="ru-RU" dirty="0"/>
              <a:t>Мастер- класс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02280" y="2282418"/>
            <a:ext cx="8969203" cy="1607017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 приемов технология развития критического мышления </a:t>
            </a:r>
          </a:p>
          <a:p>
            <a:pPr algn="ctr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успешной работы»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1AE05BF-4F10-DDAF-3B06-F15E8589AB99}"/>
              </a:ext>
            </a:extLst>
          </p:cNvPr>
          <p:cNvSpPr txBox="1"/>
          <p:nvPr/>
        </p:nvSpPr>
        <p:spPr>
          <a:xfrm>
            <a:off x="881076" y="4399150"/>
            <a:ext cx="8969203" cy="1913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28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Цель мастер - класса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познакомить участников мастер-класса с опытом работы по применению приемов технологии развития критического мышления»;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4640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302F0C-D125-C2C3-C00E-80B9C67576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609599"/>
            <a:ext cx="8596668" cy="5187351"/>
          </a:xfrm>
        </p:spPr>
        <p:txBody>
          <a:bodyPr>
            <a:normAutofit fontScale="90000"/>
          </a:bodyPr>
          <a:lstStyle/>
          <a:p>
            <a:pPr marL="342900" lvl="0" indent="-342900" algn="ctr">
              <a:lnSpc>
                <a:spcPct val="107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ru-RU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Задачи:</a:t>
            </a:r>
            <a:br>
              <a:rPr lang="ru-RU" sz="4400" b="1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ru-RU" sz="44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создать условия для совместной отработки методов  и приемов использования технологии критического мышления;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вызвать у участников  мастер-класса интерес и желание использовать представленную технологию в своей практике;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ru-RU" sz="3200" dirty="0">
                <a:solidFill>
                  <a:srgbClr val="333333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провести рефлексию продуктивности мастер – класса.</a:t>
            </a:r>
            <a:br>
              <a:rPr lang="ru-RU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2476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avatars.mds.yandex.net/i?id=490c795edede4250d31fe4301e8b31346b5fe5bc-3530254-images-thumbs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998244"/>
            <a:ext cx="8458200" cy="3708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14450" y="876300"/>
            <a:ext cx="78295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Диаграмма  Эйлера-Венна.</a:t>
            </a:r>
          </a:p>
        </p:txBody>
      </p:sp>
    </p:spTree>
    <p:extLst>
      <p:ext uri="{BB962C8B-B14F-4D97-AF65-F5344CB8AC3E}">
        <p14:creationId xmlns:p14="http://schemas.microsoft.com/office/powerpoint/2010/main" val="2503718860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518</TotalTime>
  <Words>290</Words>
  <Application>Microsoft Office PowerPoint</Application>
  <PresentationFormat>Широкоэкранный</PresentationFormat>
  <Paragraphs>59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Arial</vt:lpstr>
      <vt:lpstr>Calibri</vt:lpstr>
      <vt:lpstr>Georgia</vt:lpstr>
      <vt:lpstr>Symbol</vt:lpstr>
      <vt:lpstr>Times New Roman</vt:lpstr>
      <vt:lpstr>Trebuchet MS</vt:lpstr>
      <vt:lpstr>Wingdings 3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Мастер- класс</vt:lpstr>
      <vt:lpstr>Задачи: - создать условия для совместной отработки методов  и приемов использования технологии критического мышления; - вызвать у участников  мастер-класса интерес и желание использовать представленную технологию в своей практике; - провести рефлексию продуктивности мастер – класса. </vt:lpstr>
      <vt:lpstr>Презентация PowerPoint</vt:lpstr>
      <vt:lpstr>Презентация PowerPoint</vt:lpstr>
      <vt:lpstr>Презентация PowerPoint</vt:lpstr>
      <vt:lpstr>Презентация PowerPoint</vt:lpstr>
      <vt:lpstr>Прием «Кроссенс»</vt:lpstr>
      <vt:lpstr>Прием «Фишбон».</vt:lpstr>
      <vt:lpstr>Проблема:  «Технология критического мышления»</vt:lpstr>
      <vt:lpstr>Рефлексия</vt:lpstr>
      <vt:lpstr>Открытые уроки молодых педагогов</vt:lpstr>
      <vt:lpstr>Грамоты наставляемых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Сайын Сегленмей</cp:lastModifiedBy>
  <cp:revision>30</cp:revision>
  <cp:lastPrinted>2025-03-06T04:27:19Z</cp:lastPrinted>
  <dcterms:created xsi:type="dcterms:W3CDTF">2025-01-22T10:38:52Z</dcterms:created>
  <dcterms:modified xsi:type="dcterms:W3CDTF">2025-03-06T04:37:28Z</dcterms:modified>
</cp:coreProperties>
</file>